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Relationship Id="rId43" Type="http://schemas.openxmlformats.org/officeDocument/2006/relationships/slide" Target="slides/slide36.xml"/>
<Relationship Id="rId44" Type="http://schemas.openxmlformats.org/officeDocument/2006/relationships/slide" Target="slides/slide37.xml"/>
<Relationship Id="rId45" Type="http://schemas.openxmlformats.org/officeDocument/2006/relationships/slide" Target="slides/slide38.xml"/>
<Relationship Id="rId46" Type="http://schemas.openxmlformats.org/officeDocument/2006/relationships/slide" Target="slides/slide39.xml"/>
<Relationship Id="rId47" Type="http://schemas.openxmlformats.org/officeDocument/2006/relationships/slide" Target="slides/slide40.xml"/>
<Relationship Id="rId48" Type="http://schemas.openxmlformats.org/officeDocument/2006/relationships/slide" Target="slides/slide41.xml"/>
<Relationship Id="rId49" Type="http://schemas.openxmlformats.org/officeDocument/2006/relationships/slide" Target="slides/slide42.xml"/>
<Relationship Id="rId50" Type="http://schemas.openxmlformats.org/officeDocument/2006/relationships/slide" Target="slides/slide43.xml"/>
<Relationship Id="rId51" Type="http://schemas.openxmlformats.org/officeDocument/2006/relationships/slide" Target="slides/slide44.xml"/>
<Relationship Id="rId52" Type="http://schemas.openxmlformats.org/officeDocument/2006/relationships/slide" Target="slides/slide45.xml"/>
<Relationship Id="rId53" Type="http://schemas.openxmlformats.org/officeDocument/2006/relationships/slide" Target="slides/slide46.xml"/>
<Relationship Id="rId54" Type="http://schemas.openxmlformats.org/officeDocument/2006/relationships/slide" Target="slides/slide47.xml"/>
<Relationship Id="rId55" Type="http://schemas.openxmlformats.org/officeDocument/2006/relationships/slide" Target="slides/slide48.xml"/>
<Relationship Id="rId56" Type="http://schemas.openxmlformats.org/officeDocument/2006/relationships/slide" Target="slides/slide49.xml"/>
<Relationship Id="rId57" Type="http://schemas.openxmlformats.org/officeDocument/2006/relationships/slide" Target="slides/slide50.xml"/>
<Relationship Id="rId58" Type="http://schemas.openxmlformats.org/officeDocument/2006/relationships/slide" Target="slides/slide51.xml"/>
<Relationship Id="rId59" Type="http://schemas.openxmlformats.org/officeDocument/2006/relationships/slide" Target="slides/slide52.xml"/>
<Relationship Id="rId60" Type="http://schemas.openxmlformats.org/officeDocument/2006/relationships/slide" Target="slides/slide53.xml"/>
<Relationship Id="rId61" Type="http://schemas.openxmlformats.org/officeDocument/2006/relationships/slide" Target="slides/slide54.xml"/>
<Relationship Id="rId62" Type="http://schemas.openxmlformats.org/officeDocument/2006/relationships/slide" Target="slides/slide55.xml"/>
<Relationship Id="rId63" Type="http://schemas.openxmlformats.org/officeDocument/2006/relationships/slide" Target="slides/slide56.xml"/>
<Relationship Id="rId64" Type="http://schemas.openxmlformats.org/officeDocument/2006/relationships/slide" Target="slides/slide57.xml"/>
<Relationship Id="rId65" Type="http://schemas.openxmlformats.org/officeDocument/2006/relationships/slide" Target="slides/slide58.xml"/>
<Relationship Id="rId66" Type="http://schemas.openxmlformats.org/officeDocument/2006/relationships/slide" Target="slides/slide59.xml"/>
<Relationship Id="rId67" Type="http://schemas.openxmlformats.org/officeDocument/2006/relationships/slide" Target="slides/slide60.xml"/>
<Relationship Id="rId68" Type="http://schemas.openxmlformats.org/officeDocument/2006/relationships/slide" Target="slides/slide61.xml"/>
<Relationship Id="rId69" Type="http://schemas.openxmlformats.org/officeDocument/2006/relationships/slide" Target="slides/slide62.xml"/>
<Relationship Id="rId70" Type="http://schemas.openxmlformats.org/officeDocument/2006/relationships/slide" Target="slides/slide63.xml"/>
<Relationship Id="rId71" Type="http://schemas.openxmlformats.org/officeDocument/2006/relationships/slide" Target="slides/slide64.xml"/>
<Relationship Id="rId72" Type="http://schemas.openxmlformats.org/officeDocument/2006/relationships/slide" Target="slides/slide65.xml"/>
<Relationship Id="rId73" Type="http://schemas.openxmlformats.org/officeDocument/2006/relationships/slide" Target="slides/slide66.xml"/>
<Relationship Id="rId74" Type="http://schemas.openxmlformats.org/officeDocument/2006/relationships/slide" Target="slides/slide67.xml"/>
<Relationship Id="rId75" Type="http://schemas.openxmlformats.org/officeDocument/2006/relationships/slide" Target="slides/slide68.xml"/>
<Relationship Id="rId76" Type="http://schemas.openxmlformats.org/officeDocument/2006/relationships/slide" Target="slides/slide69.xml"/>
<Relationship Id="rId77" Type="http://schemas.openxmlformats.org/officeDocument/2006/relationships/slide" Target="slides/slide70.xml"/>
<Relationship Id="rId78" Type="http://schemas.openxmlformats.org/officeDocument/2006/relationships/slide" Target="slides/slide71.xml"/>
<Relationship Id="rId79" Type="http://schemas.openxmlformats.org/officeDocument/2006/relationships/slide" Target="slides/slide72.xml"/>
<Relationship Id="rId80" Type="http://schemas.openxmlformats.org/officeDocument/2006/relationships/slide" Target="slides/slide73.xml"/>
<Relationship Id="rId81" Type="http://schemas.openxmlformats.org/officeDocument/2006/relationships/slide" Target="slides/slide74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1446590f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1680f22f.jpe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6b9bf733.pn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4c826c76.pn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286b8e65.png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69ede38.jpe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280f31ed.pn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7d96d326.png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3900a434.jpe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2d519d9e.png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591c6f28.png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59c5d8cc.png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4c1c671f.jpeg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5cb64b42.png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4407099b.pn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49430750.png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2a07c201.jpeg"/>
</Relationships>

</file>

<file path=ppt/slides/_rels/slide4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6351e535.png"/>
</Relationships>

</file>

<file path=ppt/slides/_rels/slide4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159f2d84.png"/>
</Relationships>

</file>

<file path=ppt/slides/_rels/slide4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5654033.jpeg"/>
</Relationships>

</file>

<file path=ppt/slides/_rels/slide5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3a59d709.png"/>
</Relationships>

</file>

<file path=ppt/slides/_rels/slide5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5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6034adcc.png"/>
</Relationships>

</file>

<file path=ppt/slides/_rels/slide5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227e5d6c.jpeg"/>
</Relationships>

</file>

<file path=ppt/slides/_rels/slide5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16276f25.png"/>
</Relationships>

</file>

<file path=ppt/slides/_rels/slide5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76f1f17f.png"/>
</Relationships>

</file>

<file path=ppt/slides/_rels/slide6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62605db.jpeg"/>
</Relationships>

</file>

<file path=ppt/slides/_rels/slide6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2a4a7004.png"/>
</Relationships>

</file>

<file path=ppt/slides/_rels/slide6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6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7d002c4c.png"/>
</Relationships>

</file>

<file path=ppt/slides/_rels/slide6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165c71b1.jpeg"/>
</Relationships>

</file>

<file path=ppt/slides/_rels/slide7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f2c26ef.png"/>
</Relationships>

</file>

<file path=ppt/slides/_rels/slide7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7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4f953ac3.jpe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4e450106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St. Louis Central Corridor West Building Permits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Quarter 2 Report: 2020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$137,595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$1,788,739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$103,933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$2,806,203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$841,329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$42,066,442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$1,102,858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$46,681,384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$346,386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$7,274,104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$641,004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$23,717,142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$58,222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$2,619,977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$1,045,611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$33,611,223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 Permit Breakdown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2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Total Cost: $794,455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$29,424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$7,700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$50 - $169,955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27 building permits in Quarter 2,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-22.86%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(35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$29,424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2,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-41.40%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($50,212)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17 residential permits in Quarter 2,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-5.56%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(18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$23,603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2,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-43.78%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($41,987)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2,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2,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($0)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 commercial permits in Quarter 2,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-22.22%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(9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$54,857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2,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-37.38%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($87,600)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residential permits in Quarter 2,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-50.00%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(8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$6,050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2,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-77.30%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($0)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Permit Use Breakdown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$61,500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$369,000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$6,050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$24,200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$23,603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$401,255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$91,153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$794,455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$87,600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$788,400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$26,656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$213,250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$41,987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$755,770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$156,243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$1,757,420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Permit Breakdown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2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Total Cost: $60,245,863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$2,077,444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$20,700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$1,000 - $33,603,927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29 building permits in Quarter 2,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107.14%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(14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$2,077,444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2,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17221.52%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($11,993)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St. Louis Neighborhood Spatial Reference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26 residential permits in Quarter 2,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136.36%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(11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$148,310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2,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1028.39%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($13,144)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2,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2,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($0)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 commercial permits in Quarter 2,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$18,796,603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2,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241615.50%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($7,776)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residential permits in Quarter 2,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2,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($0)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Permit Use Breakdown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$18,796,603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$56,389,808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$148,310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$3,856,055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$18,944,912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$60,245,863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$7,776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$23,329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$13,144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$144,579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$20,920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$167,908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Permit Breakdown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2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Total Cost: $3,399,060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$242,790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$29,456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$600 - $2,435,000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14 building permits in Quarter 2,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(14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$242,790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2,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262.33%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($67,009)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13 residential permits in Quarter 2,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(13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$259,543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2,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265.50%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($71,010)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2,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2,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($0)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commercial permits in Quarter 2,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$25,000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2,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66.67%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($15,000)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residential permits in Quarter 2,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2,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($0)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Summary: Total Building Permit Cost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Permit Use Breakdown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$259,543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$3,374,060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$284,543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$3,399,060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$71,010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$923,124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$86,010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$938,124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Permit Breakdown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2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Total Cost: $519,850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$64,981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$14,500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$3,600 - $325,000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 building permits in Quarter 2,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(8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$64,981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2,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352.04%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($14,375)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 residential permits in Quarter 2,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33.33%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(6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$1,418,106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2,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16917.28%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($8,333)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2,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2,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($0)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commercial permits in Quarter 2,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$15,000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2,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-40.00%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($25,000)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residential permits in Quarter 2,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$9,486,000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2,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23615.00%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($0)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Permit Use Breakdown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$72,121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$504,850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$87,121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$519,850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$8,333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$73,333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Permit Breakdown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2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Total Cost: $7,250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$7,250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$7,250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$7,250 - $7,250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2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Total Cost: $46,681,384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$512,982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$22,218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$200 - $40,000,000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building permits in Quarter 2,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$7,250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2,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($0)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residential permits in Quarter 2,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$7,250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2,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2,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2,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($0)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commercial permits in Quarter 2,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2,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residential permits in Quarter 2,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2,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($0)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 Permit Use Breakdown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$7,250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$7,250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2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Total Cost: $334,150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$30,377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$3,500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$700 - $150,000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11 building permits in Quarter 2,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(11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$30,377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2,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-46.58%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($56,864)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 residential permits in Quarter 2,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(10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$28,415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2,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-54.06%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($61,850)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2,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2,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($0)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commercial permits in Quarter 2,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2,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residential permits in Quarter 2,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$50,000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2,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614.29%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($0)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91 building permits in Quarter 2,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-11.65%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(103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$512,982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2,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57.20%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($326,323)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Permit Use Breakdown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$28,415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$284,150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$78,415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$334,150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$61,850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$618,500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$68,850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$625,500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Permit Breakdown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2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Total Cost: $106,500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$26,625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$10,250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$1,000 - $85,000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building permits in Quarter 2,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33.33%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$26,625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2,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-39.94%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($44,333)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residential permits in Quarter 2,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33.33%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$26,625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2,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-39.94%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($44,333)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2,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2,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($0)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commercial permits in Quarter 2,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2,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residential permits in Quarter 2,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2,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($0)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Permit Use Breakdown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$26,625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$106,500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$26,625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$106,500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$44,333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$133,000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$44,333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$133,000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Permit Breakdown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50 residential permits in Quarter 2,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11.11%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(45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$841,329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2,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1345.04%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($58,222)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industrial permits in Quarter 2,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$20,000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2,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($0)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2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Total Cost: $700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$233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$100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$100 - $500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 building permits in Quarter 2,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$233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2,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-98.44%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($15,000)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residential permits in Quarter 2,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2,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2,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2,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($0)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commercial permits in Quarter 2,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2,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-99.33%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($15,000)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residential permits in Quarter 2,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2,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($0)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Permit Use Breakdown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Permit Breakdown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2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Total Cost: $147,700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$36,925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$11,100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$500 - $125,000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building permits in Quarter 2,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-63.64%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(11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$36,925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2,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93.86%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($19,047)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 residential permits in Quarter 2,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-72.73%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(11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$49,067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2,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157.60%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($19,047)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2,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2,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($0)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16 commercial permits in Quarter 2,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-23.81%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(21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$117,444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2,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-66.09%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($346,386)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27 residential permits in Quarter 2,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-27.03%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(37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$103,933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2,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-83.79%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($0)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commercial permits in Quarter 2,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2,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residential permits in Quarter 2,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2,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2,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2, 2019 ($0)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Permit Use Breakdown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2,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$49,067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$147,200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$49,567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$147,700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Quarter2,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$19,047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$209,522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$19,047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$209,522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Permit Breakdown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Additional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Data retreived from https://www.stlouis-mo.gov/data/</a:t>
            </a:r>
          </a:p>
          <a:p>
            <a:r>
              <a:rPr/>
              <a:t>Building permits with a cost of $0 were dropped</a:t>
            </a:r>
          </a:p>
          <a:p>
            <a:r>
              <a:rPr/>
              <a:t>Building permits that were cancelled were dropped</a:t>
            </a:r>
          </a:p>
          <a:p>
            <a:r>
              <a:rPr/>
              <a:t>Infinite change indicates 0 permits in the current or previous time period/comparison month so there was a overall increase or decrease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 Permit Use Breakdown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2020-11-23T16:03:46Z</dcterms:modified>
  <cp:category/>
</cp:coreProperties>
</file>